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6"/>
  </p:notesMasterIdLst>
  <p:sldIdLst>
    <p:sldId id="256" r:id="rId2"/>
    <p:sldId id="269" r:id="rId3"/>
    <p:sldId id="257" r:id="rId4"/>
    <p:sldId id="270" r:id="rId5"/>
    <p:sldId id="271" r:id="rId6"/>
    <p:sldId id="260" r:id="rId7"/>
    <p:sldId id="261" r:id="rId8"/>
    <p:sldId id="262" r:id="rId9"/>
    <p:sldId id="263" r:id="rId10"/>
    <p:sldId id="264" r:id="rId11"/>
    <p:sldId id="265" r:id="rId12"/>
    <p:sldId id="268" r:id="rId13"/>
    <p:sldId id="267"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68667" autoAdjust="0"/>
  </p:normalViewPr>
  <p:slideViewPr>
    <p:cSldViewPr>
      <p:cViewPr varScale="1">
        <p:scale>
          <a:sx n="34" d="100"/>
          <a:sy n="34" d="100"/>
        </p:scale>
        <p:origin x="-154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450D71-DE28-4ED0-A369-A379BDF8CFCF}" type="datetimeFigureOut">
              <a:rPr lang="en-US" smtClean="0"/>
              <a:pPr/>
              <a:t>10/12/2009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924609-95D6-4530-B60B-D09FE855B64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924609-95D6-4530-B60B-D09FE855B64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924609-95D6-4530-B60B-D09FE855B64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924609-95D6-4530-B60B-D09FE855B64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924609-95D6-4530-B60B-D09FE855B64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924609-95D6-4530-B60B-D09FE855B64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924609-95D6-4530-B60B-D09FE855B648}"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924609-95D6-4530-B60B-D09FE855B64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924609-95D6-4530-B60B-D09FE855B64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924609-95D6-4530-B60B-D09FE855B64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924609-95D6-4530-B60B-D09FE855B64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Food Waste Inventory – The types and amount of food waste available and what is the seasonal variability in individual and total food waste supplies? </a:t>
            </a:r>
          </a:p>
          <a:p>
            <a:r>
              <a:rPr lang="en-US" dirty="0" smtClean="0"/>
              <a:t>Collection of food waste - the commercial food waste producers’ interest in the project and what is the collection cost of commercial food waste?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Separation of food waste </a:t>
            </a:r>
            <a:r>
              <a:rPr lang="en-US" b="1" dirty="0" smtClean="0"/>
              <a:t>– </a:t>
            </a:r>
            <a:r>
              <a:rPr lang="en-US" b="0" dirty="0" smtClean="0"/>
              <a:t>the type of equipment is available and needed to maximize the separation of food waste? the cost for it at food waste source site?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Transportation of food waste - the vehicle options for transportation of food waste? the costs to transport food waste to AD site?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a:p>
            <a:endParaRPr lang="en-US" dirty="0"/>
          </a:p>
        </p:txBody>
      </p:sp>
      <p:sp>
        <p:nvSpPr>
          <p:cNvPr id="4" name="Slide Number Placeholder 3"/>
          <p:cNvSpPr>
            <a:spLocks noGrp="1"/>
          </p:cNvSpPr>
          <p:nvPr>
            <p:ph type="sldNum" sz="quarter" idx="10"/>
          </p:nvPr>
        </p:nvSpPr>
        <p:spPr/>
        <p:txBody>
          <a:bodyPr/>
          <a:lstStyle/>
          <a:p>
            <a:fld id="{97924609-95D6-4530-B60B-D09FE855B64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Pretreatment- the pretreatment options and costs to maximize AD performance? the odor issues for these options?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Processing- the AD facility design options, water requirements and cost estimates for construction and operation? Wastewater use? additional </a:t>
            </a:r>
            <a:r>
              <a:rPr lang="en-US" dirty="0" err="1" smtClean="0"/>
              <a:t>feedstocks</a:t>
            </a:r>
            <a:r>
              <a:rPr lang="en-US" dirty="0" smtClean="0"/>
              <a:t> to enhance AD performance?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Post-treatment</a:t>
            </a:r>
            <a:r>
              <a:rPr lang="en-US" baseline="0" dirty="0" smtClean="0"/>
              <a:t> –options for post-treatment of the AD slurry to use as liquid organic fertilizer? </a:t>
            </a:r>
            <a:endParaRPr lang="en-US" dirty="0"/>
          </a:p>
        </p:txBody>
      </p:sp>
      <p:sp>
        <p:nvSpPr>
          <p:cNvPr id="4" name="Slide Number Placeholder 3"/>
          <p:cNvSpPr>
            <a:spLocks noGrp="1"/>
          </p:cNvSpPr>
          <p:nvPr>
            <p:ph type="sldNum" sz="quarter" idx="10"/>
          </p:nvPr>
        </p:nvSpPr>
        <p:spPr/>
        <p:txBody>
          <a:bodyPr/>
          <a:lstStyle/>
          <a:p>
            <a:fld id="{97924609-95D6-4530-B60B-D09FE855B64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u="none" kern="1200" baseline="0" dirty="0" smtClean="0">
                <a:solidFill>
                  <a:schemeClr val="tx1"/>
                </a:solidFill>
                <a:latin typeface="+mn-lt"/>
                <a:ea typeface="+mn-ea"/>
                <a:cs typeface="+mn-cs"/>
              </a:rPr>
              <a:t>Methane - potential for biogas production and its potential uses</a:t>
            </a:r>
          </a:p>
          <a:p>
            <a:r>
              <a:rPr lang="en-US" sz="1200" kern="1200" baseline="0" dirty="0" smtClean="0">
                <a:solidFill>
                  <a:schemeClr val="tx1"/>
                </a:solidFill>
                <a:latin typeface="+mn-lt"/>
                <a:ea typeface="+mn-ea"/>
                <a:cs typeface="+mn-cs"/>
              </a:rPr>
              <a:t>Electricity - the conversion </a:t>
            </a:r>
            <a:r>
              <a:rPr lang="en-US" sz="1200" kern="1200" baseline="0" dirty="0" err="1" smtClean="0">
                <a:solidFill>
                  <a:schemeClr val="tx1"/>
                </a:solidFill>
                <a:latin typeface="+mn-lt"/>
                <a:ea typeface="+mn-ea"/>
                <a:cs typeface="+mn-cs"/>
              </a:rPr>
              <a:t>efficeincies</a:t>
            </a:r>
            <a:r>
              <a:rPr lang="en-US" sz="1200" kern="1200" baseline="0" dirty="0" smtClean="0">
                <a:solidFill>
                  <a:schemeClr val="tx1"/>
                </a:solidFill>
                <a:latin typeface="+mn-lt"/>
                <a:ea typeface="+mn-ea"/>
                <a:cs typeface="+mn-cs"/>
              </a:rPr>
              <a:t> from methane to electricity. the various uses and revenues.</a:t>
            </a:r>
          </a:p>
          <a:p>
            <a:r>
              <a:rPr lang="en-US" sz="1200" kern="1200" baseline="0" dirty="0" smtClean="0">
                <a:solidFill>
                  <a:schemeClr val="tx1"/>
                </a:solidFill>
                <a:latin typeface="+mn-lt"/>
                <a:ea typeface="+mn-ea"/>
                <a:cs typeface="+mn-cs"/>
              </a:rPr>
              <a:t>Wastewater - the quantity and the potential uses. cost for said uses. </a:t>
            </a:r>
          </a:p>
          <a:p>
            <a:r>
              <a:rPr lang="en-US" sz="1200" kern="1200" baseline="0" dirty="0" smtClean="0">
                <a:solidFill>
                  <a:schemeClr val="tx1"/>
                </a:solidFill>
                <a:latin typeface="+mn-lt"/>
                <a:ea typeface="+mn-ea"/>
                <a:cs typeface="+mn-cs"/>
              </a:rPr>
              <a:t>Nutrients/Sludge - estimated </a:t>
            </a:r>
            <a:r>
              <a:rPr lang="en-US" sz="1200" kern="1200" baseline="0" dirty="0" err="1" smtClean="0">
                <a:solidFill>
                  <a:schemeClr val="tx1"/>
                </a:solidFill>
                <a:latin typeface="+mn-lt"/>
                <a:ea typeface="+mn-ea"/>
                <a:cs typeface="+mn-cs"/>
              </a:rPr>
              <a:t>digestate</a:t>
            </a:r>
            <a:r>
              <a:rPr lang="en-US" sz="1200" kern="1200" baseline="0" dirty="0" smtClean="0">
                <a:solidFill>
                  <a:schemeClr val="tx1"/>
                </a:solidFill>
                <a:latin typeface="+mn-lt"/>
                <a:ea typeface="+mn-ea"/>
                <a:cs typeface="+mn-cs"/>
              </a:rPr>
              <a:t> quality and quantity for nutrient recovery to be used as fertilizer, compost agent and/or soil amendment. the technical aspects of nutrient concentration, separation, handling and storage. opportunity for sale into the agriculture and horticulture market as organic fertilizer. the local opportunities for it’s use. the issues and plans with delivery.</a:t>
            </a:r>
            <a:endParaRPr lang="en-US" dirty="0"/>
          </a:p>
        </p:txBody>
      </p:sp>
      <p:sp>
        <p:nvSpPr>
          <p:cNvPr id="4" name="Slide Number Placeholder 3"/>
          <p:cNvSpPr>
            <a:spLocks noGrp="1"/>
          </p:cNvSpPr>
          <p:nvPr>
            <p:ph type="sldNum" sz="quarter" idx="10"/>
          </p:nvPr>
        </p:nvSpPr>
        <p:spPr/>
        <p:txBody>
          <a:bodyPr/>
          <a:lstStyle/>
          <a:p>
            <a:fld id="{97924609-95D6-4530-B60B-D09FE855B64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zoning requirements for an AD facility. permits and environmental studies are needed. the possible activities on each site with regard to an AD project. the estimated development costs needed on the properties to site a facility.</a:t>
            </a:r>
            <a:endParaRPr lang="en-US" dirty="0"/>
          </a:p>
        </p:txBody>
      </p:sp>
      <p:sp>
        <p:nvSpPr>
          <p:cNvPr id="4" name="Slide Number Placeholder 3"/>
          <p:cNvSpPr>
            <a:spLocks noGrp="1"/>
          </p:cNvSpPr>
          <p:nvPr>
            <p:ph type="sldNum" sz="quarter" idx="10"/>
          </p:nvPr>
        </p:nvSpPr>
        <p:spPr/>
        <p:txBody>
          <a:bodyPr/>
          <a:lstStyle/>
          <a:p>
            <a:fld id="{97924609-95D6-4530-B60B-D09FE855B64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339DA1D-4981-46DB-A69E-8661B4039908}" type="datetimeFigureOut">
              <a:rPr lang="en-US" smtClean="0"/>
              <a:pPr/>
              <a:t>10/12/2009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35F69C4-8695-42AB-8F24-54361C04772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39DA1D-4981-46DB-A69E-8661B4039908}" type="datetimeFigureOut">
              <a:rPr lang="en-US" smtClean="0"/>
              <a:pPr/>
              <a:t>10/12/2009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F69C4-8695-42AB-8F24-54361C0477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339DA1D-4981-46DB-A69E-8661B4039908}" type="datetimeFigureOut">
              <a:rPr lang="en-US" smtClean="0"/>
              <a:pPr/>
              <a:t>10/12/2009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35F69C4-8695-42AB-8F24-54361C04772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339DA1D-4981-46DB-A69E-8661B4039908}" type="datetimeFigureOut">
              <a:rPr lang="en-US" smtClean="0"/>
              <a:pPr/>
              <a:t>10/12/2009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35F69C4-8695-42AB-8F24-54361C047729}"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339DA1D-4981-46DB-A69E-8661B4039908}" type="datetimeFigureOut">
              <a:rPr lang="en-US" smtClean="0"/>
              <a:pPr/>
              <a:t>10/12/2009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35F69C4-8695-42AB-8F24-54361C047729}"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339DA1D-4981-46DB-A69E-8661B4039908}" type="datetimeFigureOut">
              <a:rPr lang="en-US" smtClean="0"/>
              <a:pPr/>
              <a:t>10/12/2009</a:t>
            </a:fld>
            <a:endParaRPr lang="en-US"/>
          </a:p>
        </p:txBody>
      </p:sp>
      <p:sp>
        <p:nvSpPr>
          <p:cNvPr id="10" name="Slide Number Placeholder 9"/>
          <p:cNvSpPr>
            <a:spLocks noGrp="1"/>
          </p:cNvSpPr>
          <p:nvPr>
            <p:ph type="sldNum" sz="quarter" idx="16"/>
          </p:nvPr>
        </p:nvSpPr>
        <p:spPr/>
        <p:txBody>
          <a:bodyPr rtlCol="0"/>
          <a:lstStyle/>
          <a:p>
            <a:fld id="{E35F69C4-8695-42AB-8F24-54361C047729}"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339DA1D-4981-46DB-A69E-8661B4039908}" type="datetimeFigureOut">
              <a:rPr lang="en-US" smtClean="0"/>
              <a:pPr/>
              <a:t>10/12/2009</a:t>
            </a:fld>
            <a:endParaRPr lang="en-US"/>
          </a:p>
        </p:txBody>
      </p:sp>
      <p:sp>
        <p:nvSpPr>
          <p:cNvPr id="12" name="Slide Number Placeholder 11"/>
          <p:cNvSpPr>
            <a:spLocks noGrp="1"/>
          </p:cNvSpPr>
          <p:nvPr>
            <p:ph type="sldNum" sz="quarter" idx="16"/>
          </p:nvPr>
        </p:nvSpPr>
        <p:spPr/>
        <p:txBody>
          <a:bodyPr rtlCol="0"/>
          <a:lstStyle/>
          <a:p>
            <a:fld id="{E35F69C4-8695-42AB-8F24-54361C047729}"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39DA1D-4981-46DB-A69E-8661B4039908}" type="datetimeFigureOut">
              <a:rPr lang="en-US" smtClean="0"/>
              <a:pPr/>
              <a:t>10/12/2009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35F69C4-8695-42AB-8F24-54361C0477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39DA1D-4981-46DB-A69E-8661B4039908}" type="datetimeFigureOut">
              <a:rPr lang="en-US" smtClean="0"/>
              <a:pPr/>
              <a:t>10/12/2009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35F69C4-8695-42AB-8F24-54361C0477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339DA1D-4981-46DB-A69E-8661B4039908}" type="datetimeFigureOut">
              <a:rPr lang="en-US" smtClean="0"/>
              <a:pPr/>
              <a:t>10/12/2009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35F69C4-8695-42AB-8F24-54361C047729}"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339DA1D-4981-46DB-A69E-8661B4039908}" type="datetimeFigureOut">
              <a:rPr lang="en-US" smtClean="0"/>
              <a:pPr/>
              <a:t>10/12/2009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35F69C4-8695-42AB-8F24-54361C047729}"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339DA1D-4981-46DB-A69E-8661B4039908}" type="datetimeFigureOut">
              <a:rPr lang="en-US" smtClean="0"/>
              <a:pPr/>
              <a:t>10/12/2009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35F69C4-8695-42AB-8F24-54361C04772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20206"/>
            <a:ext cx="8037576" cy="1828800"/>
          </a:xfrm>
        </p:spPr>
        <p:txBody>
          <a:bodyPr/>
          <a:lstStyle/>
          <a:p>
            <a:r>
              <a:rPr lang="en-US" dirty="0" smtClean="0"/>
              <a:t>Food Waste as a Commodity</a:t>
            </a:r>
            <a:endParaRPr lang="en-US" dirty="0"/>
          </a:p>
        </p:txBody>
      </p:sp>
      <p:sp>
        <p:nvSpPr>
          <p:cNvPr id="3" name="Subtitle 2"/>
          <p:cNvSpPr>
            <a:spLocks noGrp="1"/>
          </p:cNvSpPr>
          <p:nvPr>
            <p:ph type="subTitle" idx="1"/>
          </p:nvPr>
        </p:nvSpPr>
        <p:spPr/>
        <p:txBody>
          <a:bodyPr/>
          <a:lstStyle/>
          <a:p>
            <a:r>
              <a:rPr lang="en-US" dirty="0" smtClean="0"/>
              <a:t>Public-Private Alliance</a:t>
            </a:r>
            <a:endParaRPr lang="en-US" dirty="0"/>
          </a:p>
        </p:txBody>
      </p:sp>
      <p:sp>
        <p:nvSpPr>
          <p:cNvPr id="4" name="TextBox 3"/>
          <p:cNvSpPr txBox="1"/>
          <p:nvPr/>
        </p:nvSpPr>
        <p:spPr>
          <a:xfrm>
            <a:off x="4724400" y="4648200"/>
            <a:ext cx="4114800" cy="923330"/>
          </a:xfrm>
          <a:prstGeom prst="rect">
            <a:avLst/>
          </a:prstGeom>
          <a:noFill/>
        </p:spPr>
        <p:txBody>
          <a:bodyPr wrap="square" rtlCol="0">
            <a:spAutoFit/>
          </a:bodyPr>
          <a:lstStyle/>
          <a:p>
            <a:r>
              <a:rPr lang="en-US" i="1" dirty="0" smtClean="0"/>
              <a:t>“You can tell how high a society is</a:t>
            </a:r>
          </a:p>
          <a:p>
            <a:r>
              <a:rPr lang="en-US" i="1" dirty="0" smtClean="0"/>
              <a:t>by how much of its garbage is recycled.”</a:t>
            </a:r>
          </a:p>
          <a:p>
            <a:r>
              <a:rPr lang="en-US" i="1" dirty="0" smtClean="0"/>
              <a:t>—</a:t>
            </a:r>
            <a:r>
              <a:rPr lang="en-US" i="1" dirty="0" err="1" smtClean="0"/>
              <a:t>Dhyani</a:t>
            </a:r>
            <a:r>
              <a:rPr lang="en-US" i="1" dirty="0" smtClean="0"/>
              <a:t> </a:t>
            </a:r>
            <a:r>
              <a:rPr lang="en-US" i="1" dirty="0" err="1" smtClean="0"/>
              <a:t>Ywahoo</a:t>
            </a:r>
            <a:r>
              <a:rPr lang="en-US" i="1" dirty="0" smtClean="0"/>
              <a:t>, Native American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Revenue and Expense Review </a:t>
            </a:r>
            <a:endParaRPr lang="en-US" dirty="0"/>
          </a:p>
        </p:txBody>
      </p:sp>
      <p:sp>
        <p:nvSpPr>
          <p:cNvPr id="3" name="Content Placeholder 2"/>
          <p:cNvSpPr>
            <a:spLocks noGrp="1"/>
          </p:cNvSpPr>
          <p:nvPr>
            <p:ph sz="quarter" idx="1"/>
          </p:nvPr>
        </p:nvSpPr>
        <p:spPr/>
        <p:txBody>
          <a:bodyPr vert="horz">
            <a:noAutofit/>
          </a:bodyPr>
          <a:lstStyle/>
          <a:p>
            <a:r>
              <a:rPr lang="en-US" sz="3200" b="1" dirty="0" smtClean="0">
                <a:solidFill>
                  <a:schemeClr val="accent1">
                    <a:lumMod val="50000"/>
                  </a:schemeClr>
                </a:solidFill>
                <a:latin typeface="Cambria Math" pitchFamily="18" charset="0"/>
                <a:ea typeface="Cambria Math" pitchFamily="18" charset="0"/>
              </a:rPr>
              <a:t>Cost to build a food waste to energy plant and operate annually</a:t>
            </a:r>
          </a:p>
          <a:p>
            <a:endParaRPr lang="en-US" sz="3200" b="1" dirty="0" smtClean="0">
              <a:solidFill>
                <a:schemeClr val="accent1">
                  <a:lumMod val="50000"/>
                </a:schemeClr>
              </a:solidFill>
              <a:latin typeface="Cambria Math" pitchFamily="18" charset="0"/>
              <a:ea typeface="Cambria Math" pitchFamily="18" charset="0"/>
            </a:endParaRPr>
          </a:p>
          <a:p>
            <a:r>
              <a:rPr lang="en-US" sz="3200" b="1" dirty="0" smtClean="0">
                <a:solidFill>
                  <a:schemeClr val="accent1">
                    <a:lumMod val="50000"/>
                  </a:schemeClr>
                </a:solidFill>
                <a:latin typeface="Cambria Math" pitchFamily="18" charset="0"/>
                <a:ea typeface="Cambria Math" pitchFamily="18" charset="0"/>
              </a:rPr>
              <a:t>Annual revenues and Expenses</a:t>
            </a:r>
          </a:p>
          <a:p>
            <a:endParaRPr lang="en-US" sz="3200" b="1" dirty="0" smtClean="0">
              <a:solidFill>
                <a:schemeClr val="accent1">
                  <a:lumMod val="50000"/>
                </a:schemeClr>
              </a:solidFill>
              <a:latin typeface="Cambria Math" pitchFamily="18" charset="0"/>
              <a:ea typeface="Cambria Math" pitchFamily="18" charset="0"/>
            </a:endParaRPr>
          </a:p>
          <a:p>
            <a:r>
              <a:rPr lang="en-US" sz="3200" b="1" dirty="0" smtClean="0">
                <a:solidFill>
                  <a:schemeClr val="accent1">
                    <a:lumMod val="50000"/>
                  </a:schemeClr>
                </a:solidFill>
                <a:latin typeface="Cambria Math" pitchFamily="18" charset="0"/>
                <a:ea typeface="Cambria Math" pitchFamily="18" charset="0"/>
              </a:rPr>
              <a:t>Potential Funding Sources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Community Benefits</a:t>
            </a:r>
            <a:endParaRPr lang="en-US" dirty="0"/>
          </a:p>
        </p:txBody>
      </p:sp>
      <p:sp>
        <p:nvSpPr>
          <p:cNvPr id="3" name="Content Placeholder 2"/>
          <p:cNvSpPr>
            <a:spLocks noGrp="1"/>
          </p:cNvSpPr>
          <p:nvPr>
            <p:ph sz="quarter" idx="1"/>
          </p:nvPr>
        </p:nvSpPr>
        <p:spPr/>
        <p:txBody>
          <a:bodyPr/>
          <a:lstStyle/>
          <a:p>
            <a:r>
              <a:rPr lang="en-US" dirty="0" smtClean="0"/>
              <a:t>Providing clean energy into the grid</a:t>
            </a:r>
            <a:endParaRPr lang="en-US" dirty="0"/>
          </a:p>
          <a:p>
            <a:r>
              <a:rPr lang="en-US" dirty="0" smtClean="0"/>
              <a:t>Minimizing the transportation costs of shipping Alachua County’s waste to Union County</a:t>
            </a:r>
          </a:p>
          <a:p>
            <a:r>
              <a:rPr lang="en-US" dirty="0" smtClean="0"/>
              <a:t>Minimizing Landfill use</a:t>
            </a:r>
          </a:p>
          <a:p>
            <a:r>
              <a:rPr lang="en-US" dirty="0" smtClean="0"/>
              <a:t>No odor</a:t>
            </a:r>
          </a:p>
          <a:p>
            <a:r>
              <a:rPr lang="en-US" dirty="0" smtClean="0"/>
              <a:t>Accommodating local famers with organic fertilizer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Opportunity for Growth</a:t>
            </a:r>
            <a:endParaRPr lang="en-US" dirty="0"/>
          </a:p>
        </p:txBody>
      </p:sp>
      <p:pic>
        <p:nvPicPr>
          <p:cNvPr id="1026" name="Picture 2"/>
          <p:cNvPicPr>
            <a:picLocks noChangeAspect="1" noChangeArrowheads="1"/>
          </p:cNvPicPr>
          <p:nvPr/>
        </p:nvPicPr>
        <p:blipFill>
          <a:blip r:embed="rId3"/>
          <a:srcRect/>
          <a:stretch>
            <a:fillRect/>
          </a:stretch>
        </p:blipFill>
        <p:spPr bwMode="auto">
          <a:xfrm rot="5400000">
            <a:off x="2114528" y="1619272"/>
            <a:ext cx="4842344" cy="48042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Facilities </a:t>
            </a:r>
            <a:endParaRPr lang="en-US" dirty="0"/>
          </a:p>
        </p:txBody>
      </p:sp>
      <p:sp>
        <p:nvSpPr>
          <p:cNvPr id="3" name="Content Placeholder 2"/>
          <p:cNvSpPr>
            <a:spLocks noGrp="1"/>
          </p:cNvSpPr>
          <p:nvPr>
            <p:ph sz="quarter" idx="1"/>
          </p:nvPr>
        </p:nvSpPr>
        <p:spPr/>
        <p:txBody>
          <a:bodyPr/>
          <a:lstStyle/>
          <a:p>
            <a:r>
              <a:rPr lang="en-US" dirty="0" smtClean="0"/>
              <a:t>East Bay Municipal Utility District</a:t>
            </a:r>
          </a:p>
          <a:p>
            <a:pPr lvl="1"/>
            <a:r>
              <a:rPr lang="en-US" dirty="0" smtClean="0"/>
              <a:t>Using Anaerobic Digestion to process food waste and waste water in Oakland, California</a:t>
            </a:r>
          </a:p>
          <a:p>
            <a:r>
              <a:rPr lang="en-US" dirty="0" smtClean="0"/>
              <a:t>Biogas Energy Project at the University of California, Davis</a:t>
            </a:r>
          </a:p>
          <a:p>
            <a:pPr lvl="1"/>
            <a:r>
              <a:rPr lang="en-US" dirty="0" smtClean="0"/>
              <a:t>anaerobic phased solid digester has been converting restaurant food waste into an energy soup since October 24, 2006</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a:t>
            </a:r>
            <a:endParaRPr lang="en-US" dirty="0"/>
          </a:p>
        </p:txBody>
      </p:sp>
      <p:sp>
        <p:nvSpPr>
          <p:cNvPr id="3" name="Content Placeholder 2"/>
          <p:cNvSpPr>
            <a:spLocks noGrp="1"/>
          </p:cNvSpPr>
          <p:nvPr>
            <p:ph sz="quarter" idx="1"/>
          </p:nvPr>
        </p:nvSpPr>
        <p:spPr>
          <a:xfrm>
            <a:off x="2667000" y="1600200"/>
            <a:ext cx="6099048" cy="4495800"/>
          </a:xfrm>
        </p:spPr>
        <p:txBody>
          <a:bodyPr/>
          <a:lstStyle/>
          <a:p>
            <a:r>
              <a:rPr lang="en-US" dirty="0" smtClean="0"/>
              <a:t>Florida’s Governor Charlie </a:t>
            </a:r>
            <a:r>
              <a:rPr lang="en-US" dirty="0" err="1" smtClean="0"/>
              <a:t>Crist</a:t>
            </a:r>
            <a:endParaRPr lang="en-US" dirty="0" smtClean="0"/>
          </a:p>
          <a:p>
            <a:pPr lvl="1"/>
            <a:r>
              <a:rPr lang="en-US" dirty="0" smtClean="0"/>
              <a:t>Goal : 75% of waste diverted from landfills by 2020</a:t>
            </a:r>
          </a:p>
          <a:p>
            <a:pPr lvl="1">
              <a:buNone/>
            </a:pPr>
            <a:endParaRPr lang="en-US" dirty="0" smtClean="0"/>
          </a:p>
          <a:p>
            <a:pPr lvl="1">
              <a:buNone/>
            </a:pPr>
            <a:endParaRPr lang="en-US" dirty="0" smtClean="0"/>
          </a:p>
          <a:p>
            <a:r>
              <a:rPr lang="en-US" dirty="0" smtClean="0"/>
              <a:t>U.S President </a:t>
            </a:r>
            <a:r>
              <a:rPr lang="en-US" dirty="0" err="1" smtClean="0"/>
              <a:t>Barack</a:t>
            </a:r>
            <a:r>
              <a:rPr lang="en-US" dirty="0" smtClean="0"/>
              <a:t> </a:t>
            </a:r>
            <a:r>
              <a:rPr lang="en-US" dirty="0" err="1" smtClean="0"/>
              <a:t>Obama</a:t>
            </a:r>
            <a:r>
              <a:rPr lang="en-US" dirty="0" smtClean="0"/>
              <a:t> promised to spend $150 billion over the next 10 years developing</a:t>
            </a:r>
            <a:r>
              <a:rPr lang="en-US" sz="2800" dirty="0" smtClean="0"/>
              <a:t> alternative energy</a:t>
            </a:r>
            <a:endParaRPr lang="en-US" dirty="0"/>
          </a:p>
        </p:txBody>
      </p:sp>
      <p:pic>
        <p:nvPicPr>
          <p:cNvPr id="41986" name="Picture 2" descr="http://tbn2.google.com/images?q=tbn:-cISVXE-QYbaLM:http://blogs.tampabay.com/.a/6a00d83451b05569e201156f47020b970c-800wi"/>
          <p:cNvPicPr>
            <a:picLocks noChangeAspect="1" noChangeArrowheads="1"/>
          </p:cNvPicPr>
          <p:nvPr/>
        </p:nvPicPr>
        <p:blipFill>
          <a:blip r:embed="rId3"/>
          <a:srcRect/>
          <a:stretch>
            <a:fillRect/>
          </a:stretch>
        </p:blipFill>
        <p:spPr bwMode="auto">
          <a:xfrm>
            <a:off x="304800" y="1676400"/>
            <a:ext cx="2003727" cy="1828800"/>
          </a:xfrm>
          <a:prstGeom prst="rect">
            <a:avLst/>
          </a:prstGeom>
          <a:noFill/>
        </p:spPr>
      </p:pic>
      <p:pic>
        <p:nvPicPr>
          <p:cNvPr id="41988" name="Picture 4" descr="http://tbn2.google.com/images?q=tbn:Km46QiDGe3ZKnM:http://www.indiajournal.com/images/1226622396-small_obama_image.jpg"/>
          <p:cNvPicPr>
            <a:picLocks noChangeAspect="1" noChangeArrowheads="1"/>
          </p:cNvPicPr>
          <p:nvPr/>
        </p:nvPicPr>
        <p:blipFill>
          <a:blip r:embed="rId4"/>
          <a:srcRect/>
          <a:stretch>
            <a:fillRect/>
          </a:stretch>
        </p:blipFill>
        <p:spPr bwMode="auto">
          <a:xfrm>
            <a:off x="381000" y="3810000"/>
            <a:ext cx="1897505" cy="2362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09800" y="1676400"/>
            <a:ext cx="1981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Commercial Food Waste collected </a:t>
            </a:r>
            <a:endParaRPr lang="en-US" dirty="0"/>
          </a:p>
        </p:txBody>
      </p:sp>
      <p:sp>
        <p:nvSpPr>
          <p:cNvPr id="10" name="Rectangle 9"/>
          <p:cNvSpPr/>
          <p:nvPr/>
        </p:nvSpPr>
        <p:spPr>
          <a:xfrm>
            <a:off x="1066800" y="5029200"/>
            <a:ext cx="1905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Organic Liquid Fertilizer</a:t>
            </a:r>
            <a:endParaRPr lang="en-US" dirty="0"/>
          </a:p>
        </p:txBody>
      </p:sp>
      <p:sp>
        <p:nvSpPr>
          <p:cNvPr id="11" name="Rectangle 10"/>
          <p:cNvSpPr/>
          <p:nvPr/>
        </p:nvSpPr>
        <p:spPr>
          <a:xfrm>
            <a:off x="5562600" y="5029200"/>
            <a:ext cx="2286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Gas: Methane</a:t>
            </a:r>
            <a:endParaRPr lang="en-US" dirty="0"/>
          </a:p>
        </p:txBody>
      </p:sp>
      <p:sp>
        <p:nvSpPr>
          <p:cNvPr id="12" name="Rectangle 11"/>
          <p:cNvSpPr/>
          <p:nvPr/>
        </p:nvSpPr>
        <p:spPr>
          <a:xfrm>
            <a:off x="5562600" y="5791200"/>
            <a:ext cx="2362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Combusted in generators to produce electricity</a:t>
            </a:r>
            <a:endParaRPr lang="en-US" dirty="0"/>
          </a:p>
        </p:txBody>
      </p:sp>
      <p:sp>
        <p:nvSpPr>
          <p:cNvPr id="13" name="Rectangle 12"/>
          <p:cNvSpPr/>
          <p:nvPr/>
        </p:nvSpPr>
        <p:spPr>
          <a:xfrm>
            <a:off x="1066800" y="5867400"/>
            <a:ext cx="1905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Sold to Farmers</a:t>
            </a:r>
            <a:endParaRPr lang="en-US" dirty="0"/>
          </a:p>
        </p:txBody>
      </p:sp>
      <p:sp>
        <p:nvSpPr>
          <p:cNvPr id="14" name="Rectangle 13"/>
          <p:cNvSpPr/>
          <p:nvPr/>
        </p:nvSpPr>
        <p:spPr>
          <a:xfrm>
            <a:off x="3200400" y="2514600"/>
            <a:ext cx="2057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Transported to Anaerobic Digester Site</a:t>
            </a:r>
            <a:endParaRPr lang="en-US" dirty="0"/>
          </a:p>
        </p:txBody>
      </p:sp>
      <p:sp>
        <p:nvSpPr>
          <p:cNvPr id="15" name="Rectangle 14"/>
          <p:cNvSpPr/>
          <p:nvPr/>
        </p:nvSpPr>
        <p:spPr>
          <a:xfrm>
            <a:off x="3200400" y="4343400"/>
            <a:ext cx="2057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Placed in Anaerobic Digester</a:t>
            </a:r>
            <a:endParaRPr lang="en-US" dirty="0"/>
          </a:p>
        </p:txBody>
      </p:sp>
      <p:sp>
        <p:nvSpPr>
          <p:cNvPr id="16" name="Rectangle 15"/>
          <p:cNvSpPr/>
          <p:nvPr/>
        </p:nvSpPr>
        <p:spPr>
          <a:xfrm>
            <a:off x="3200400" y="3429000"/>
            <a:ext cx="2057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Processed</a:t>
            </a:r>
            <a:endParaRPr lang="en-US" dirty="0"/>
          </a:p>
        </p:txBody>
      </p:sp>
      <p:sp>
        <p:nvSpPr>
          <p:cNvPr id="17" name="Rectangle 16"/>
          <p:cNvSpPr/>
          <p:nvPr/>
        </p:nvSpPr>
        <p:spPr>
          <a:xfrm>
            <a:off x="4495800" y="1676400"/>
            <a:ext cx="1981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Farm Waste: Manure</a:t>
            </a:r>
            <a:endParaRPr lang="en-US" dirty="0"/>
          </a:p>
        </p:txBody>
      </p:sp>
      <p:cxnSp>
        <p:nvCxnSpPr>
          <p:cNvPr id="20" name="Straight Arrow Connector 19"/>
          <p:cNvCxnSpPr/>
          <p:nvPr/>
        </p:nvCxnSpPr>
        <p:spPr>
          <a:xfrm rot="16200000" flipH="1">
            <a:off x="3733800" y="2209800"/>
            <a:ext cx="3048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flipV="1">
            <a:off x="4572000" y="2209800"/>
            <a:ext cx="381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16" idx="0"/>
          </p:cNvCxnSpPr>
          <p:nvPr/>
        </p:nvCxnSpPr>
        <p:spPr>
          <a:xfrm rot="5400000">
            <a:off x="4095750" y="3257550"/>
            <a:ext cx="3048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16200000" flipH="1">
            <a:off x="4152900" y="4152900"/>
            <a:ext cx="3048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5105400" y="4953000"/>
            <a:ext cx="4572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10800000" flipV="1">
            <a:off x="2971800" y="4800600"/>
            <a:ext cx="6858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endCxn id="13" idx="0"/>
          </p:cNvCxnSpPr>
          <p:nvPr/>
        </p:nvCxnSpPr>
        <p:spPr>
          <a:xfrm rot="16200000" flipH="1">
            <a:off x="1847850" y="5695950"/>
            <a:ext cx="3048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endCxn id="12" idx="0"/>
          </p:cNvCxnSpPr>
          <p:nvPr/>
        </p:nvCxnSpPr>
        <p:spPr>
          <a:xfrm rot="16200000" flipH="1">
            <a:off x="6534150" y="5581650"/>
            <a:ext cx="3810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Title 46"/>
          <p:cNvSpPr>
            <a:spLocks noGrp="1"/>
          </p:cNvSpPr>
          <p:nvPr>
            <p:ph type="title"/>
          </p:nvPr>
        </p:nvSpPr>
        <p:spPr/>
        <p:txBody>
          <a:bodyPr/>
          <a:lstStyle/>
          <a:p>
            <a:r>
              <a:rPr lang="en-US" dirty="0" smtClean="0"/>
              <a:t>From Waste to Profit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Objective</a:t>
            </a:r>
            <a:endParaRPr lang="en-US" dirty="0"/>
          </a:p>
        </p:txBody>
      </p:sp>
      <p:sp>
        <p:nvSpPr>
          <p:cNvPr id="3" name="Content Placeholder 2"/>
          <p:cNvSpPr>
            <a:spLocks noGrp="1"/>
          </p:cNvSpPr>
          <p:nvPr>
            <p:ph sz="quarter" idx="1"/>
          </p:nvPr>
        </p:nvSpPr>
        <p:spPr/>
        <p:txBody>
          <a:bodyPr/>
          <a:lstStyle/>
          <a:p>
            <a:r>
              <a:rPr lang="en-US" dirty="0" smtClean="0"/>
              <a:t>Divert the </a:t>
            </a:r>
            <a:r>
              <a:rPr lang="en-US" sz="2800" dirty="0" smtClean="0"/>
              <a:t>9,544 tons </a:t>
            </a:r>
            <a:r>
              <a:rPr lang="en-US" dirty="0" smtClean="0"/>
              <a:t>of food waste in Alachua County away from landfills and get it into the energy grid</a:t>
            </a:r>
          </a:p>
          <a:p>
            <a:r>
              <a:rPr lang="en-US" dirty="0" smtClean="0"/>
              <a:t>Reduce greenhouse gas emissions from landfills and turn trash into a substantial source of clean energy.</a:t>
            </a:r>
          </a:p>
          <a:p>
            <a:r>
              <a:rPr lang="en-US" dirty="0" smtClean="0"/>
              <a:t>Produce a liquid organic fertilizer that can be sold in both national and local markets.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Anaerobic Digestion</a:t>
            </a:r>
            <a:endParaRPr lang="en-US" dirty="0"/>
          </a:p>
        </p:txBody>
      </p:sp>
      <p:pic>
        <p:nvPicPr>
          <p:cNvPr id="2050" name="Picture 2"/>
          <p:cNvPicPr>
            <a:picLocks noChangeAspect="1" noChangeArrowheads="1"/>
          </p:cNvPicPr>
          <p:nvPr/>
        </p:nvPicPr>
        <p:blipFill>
          <a:blip r:embed="rId3"/>
          <a:srcRect/>
          <a:stretch>
            <a:fillRect/>
          </a:stretch>
        </p:blipFill>
        <p:spPr bwMode="auto">
          <a:xfrm>
            <a:off x="1752600" y="1600200"/>
            <a:ext cx="5872162" cy="4394313"/>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Alachua County</a:t>
            </a:r>
            <a:endParaRPr lang="en-US" dirty="0"/>
          </a:p>
        </p:txBody>
      </p:sp>
      <p:pic>
        <p:nvPicPr>
          <p:cNvPr id="4" name="Picture 7"/>
          <p:cNvPicPr>
            <a:picLocks noChangeAspect="1" noChangeArrowheads="1"/>
          </p:cNvPicPr>
          <p:nvPr/>
        </p:nvPicPr>
        <p:blipFill>
          <a:blip r:embed="rId3"/>
          <a:srcRect/>
          <a:stretch>
            <a:fillRect/>
          </a:stretch>
        </p:blipFill>
        <p:spPr>
          <a:xfrm>
            <a:off x="4343400" y="1676400"/>
            <a:ext cx="4572000" cy="4330764"/>
          </a:xfrm>
          <a:prstGeom prst="rect">
            <a:avLst/>
          </a:prstGeom>
          <a:noFill/>
          <a:ln/>
        </p:spPr>
      </p:pic>
      <p:sp>
        <p:nvSpPr>
          <p:cNvPr id="5" name="TextBox 4"/>
          <p:cNvSpPr txBox="1"/>
          <p:nvPr/>
        </p:nvSpPr>
        <p:spPr>
          <a:xfrm>
            <a:off x="152400" y="1752600"/>
            <a:ext cx="3886200" cy="4031873"/>
          </a:xfrm>
          <a:prstGeom prst="rect">
            <a:avLst/>
          </a:prstGeom>
          <a:noFill/>
        </p:spPr>
        <p:txBody>
          <a:bodyPr wrap="square" rtlCol="0">
            <a:spAutoFit/>
          </a:bodyPr>
          <a:lstStyle/>
          <a:p>
            <a:pPr marL="342900" indent="-342900" fontAlgn="base">
              <a:spcBef>
                <a:spcPct val="20000"/>
              </a:spcBef>
              <a:spcAft>
                <a:spcPct val="0"/>
              </a:spcAft>
              <a:buClr>
                <a:srgbClr val="D1D1DF"/>
              </a:buClr>
              <a:buSzPct val="80000"/>
              <a:buFont typeface="Wingdings" pitchFamily="2" charset="2"/>
              <a:buChar char="q"/>
            </a:pPr>
            <a:r>
              <a:rPr lang="en-US" sz="3200" dirty="0" smtClean="0"/>
              <a:t>159,080 tons per year of municipal solid waste (MSW)</a:t>
            </a:r>
          </a:p>
          <a:p>
            <a:pPr marL="800100" lvl="1" indent="-342900" fontAlgn="base">
              <a:spcBef>
                <a:spcPct val="20000"/>
              </a:spcBef>
              <a:spcAft>
                <a:spcPct val="0"/>
              </a:spcAft>
              <a:buClr>
                <a:srgbClr val="D1D1DF"/>
              </a:buClr>
              <a:buSzPct val="80000"/>
              <a:buFont typeface="Arial" pitchFamily="34" charset="0"/>
              <a:buChar char="•"/>
            </a:pPr>
            <a:r>
              <a:rPr lang="en-US" sz="2800" dirty="0" smtClean="0"/>
              <a:t>158,280 tons is shipped to Union County</a:t>
            </a:r>
          </a:p>
          <a:p>
            <a:pPr marL="342900" indent="-342900" fontAlgn="base">
              <a:spcBef>
                <a:spcPct val="20000"/>
              </a:spcBef>
              <a:spcAft>
                <a:spcPct val="0"/>
              </a:spcAft>
              <a:buClr>
                <a:srgbClr val="D1D1DF"/>
              </a:buClr>
              <a:buSzPct val="80000"/>
              <a:buFont typeface="Wingdings" pitchFamily="2" charset="2"/>
              <a:buChar char="q"/>
            </a:pPr>
            <a:r>
              <a:rPr lang="en-US" sz="3200" dirty="0" smtClean="0"/>
              <a:t>6% of MSW is Food Waste (9,544 tons)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Collection and Transportation of Food Waste</a:t>
            </a:r>
            <a:endParaRPr lang="en-US" dirty="0"/>
          </a:p>
        </p:txBody>
      </p:sp>
      <p:sp>
        <p:nvSpPr>
          <p:cNvPr id="3" name="Content Placeholder 2"/>
          <p:cNvSpPr>
            <a:spLocks noGrp="1"/>
          </p:cNvSpPr>
          <p:nvPr>
            <p:ph sz="quarter" idx="1"/>
          </p:nvPr>
        </p:nvSpPr>
        <p:spPr/>
        <p:txBody>
          <a:bodyPr>
            <a:noAutofit/>
          </a:bodyPr>
          <a:lstStyle/>
          <a:p>
            <a:r>
              <a:rPr lang="en-US" b="1" dirty="0" smtClean="0">
                <a:solidFill>
                  <a:schemeClr val="accent1">
                    <a:lumMod val="50000"/>
                  </a:schemeClr>
                </a:solidFill>
                <a:latin typeface="Cambria Math" pitchFamily="18" charset="0"/>
                <a:ea typeface="Cambria Math" pitchFamily="18" charset="0"/>
              </a:rPr>
              <a:t>Food Waste Inventory</a:t>
            </a:r>
          </a:p>
          <a:p>
            <a:pPr lvl="1"/>
            <a:r>
              <a:rPr lang="en-US" sz="2800" b="1" dirty="0" smtClean="0">
                <a:solidFill>
                  <a:srgbClr val="FFC000"/>
                </a:solidFill>
                <a:latin typeface="Cambria Math" pitchFamily="18" charset="0"/>
                <a:ea typeface="Cambria Math" pitchFamily="18" charset="0"/>
              </a:rPr>
              <a:t>Types and Amount</a:t>
            </a:r>
          </a:p>
          <a:p>
            <a:pPr lvl="1"/>
            <a:r>
              <a:rPr lang="en-US" sz="2800" b="1" dirty="0" smtClean="0">
                <a:solidFill>
                  <a:srgbClr val="FFC000"/>
                </a:solidFill>
                <a:latin typeface="Cambria Math" pitchFamily="18" charset="0"/>
                <a:ea typeface="Cambria Math" pitchFamily="18" charset="0"/>
              </a:rPr>
              <a:t>Seasonal Variability</a:t>
            </a:r>
            <a:endParaRPr lang="en-US" sz="2800" dirty="0" smtClean="0">
              <a:solidFill>
                <a:srgbClr val="FFC000"/>
              </a:solidFill>
              <a:latin typeface="Cambria Math" pitchFamily="18" charset="0"/>
              <a:ea typeface="Cambria Math" pitchFamily="18" charset="0"/>
            </a:endParaRPr>
          </a:p>
          <a:p>
            <a:r>
              <a:rPr lang="en-US" b="1" dirty="0" smtClean="0">
                <a:solidFill>
                  <a:schemeClr val="accent1">
                    <a:lumMod val="50000"/>
                  </a:schemeClr>
                </a:solidFill>
                <a:latin typeface="Cambria Math" pitchFamily="18" charset="0"/>
                <a:ea typeface="Cambria Math" pitchFamily="18" charset="0"/>
              </a:rPr>
              <a:t>Collection of food waste</a:t>
            </a:r>
          </a:p>
          <a:p>
            <a:pPr lvl="1"/>
            <a:r>
              <a:rPr lang="en-US" sz="2800" b="1" dirty="0" smtClean="0">
                <a:solidFill>
                  <a:srgbClr val="FFC000"/>
                </a:solidFill>
                <a:latin typeface="Cambria Math" pitchFamily="18" charset="0"/>
                <a:ea typeface="Cambria Math" pitchFamily="18" charset="0"/>
              </a:rPr>
              <a:t>Food waste producers interest</a:t>
            </a:r>
          </a:p>
          <a:p>
            <a:r>
              <a:rPr lang="en-US" b="1" dirty="0" smtClean="0">
                <a:solidFill>
                  <a:schemeClr val="accent1">
                    <a:lumMod val="50000"/>
                  </a:schemeClr>
                </a:solidFill>
                <a:latin typeface="Cambria Math" pitchFamily="18" charset="0"/>
                <a:ea typeface="Cambria Math" pitchFamily="18" charset="0"/>
              </a:rPr>
              <a:t>Separation of food waste</a:t>
            </a:r>
          </a:p>
          <a:p>
            <a:pPr lvl="1"/>
            <a:r>
              <a:rPr lang="en-US" sz="2800" b="1" dirty="0" smtClean="0">
                <a:solidFill>
                  <a:srgbClr val="FFC000"/>
                </a:solidFill>
                <a:latin typeface="Cambria Math" pitchFamily="18" charset="0"/>
                <a:ea typeface="Cambria Math" pitchFamily="18" charset="0"/>
              </a:rPr>
              <a:t>Equipment</a:t>
            </a:r>
          </a:p>
          <a:p>
            <a:r>
              <a:rPr lang="en-US" b="1" dirty="0" smtClean="0">
                <a:solidFill>
                  <a:schemeClr val="accent1">
                    <a:lumMod val="50000"/>
                  </a:schemeClr>
                </a:solidFill>
                <a:latin typeface="Cambria Math" pitchFamily="18" charset="0"/>
                <a:ea typeface="Cambria Math" pitchFamily="18" charset="0"/>
              </a:rPr>
              <a:t>Transportation of food waste</a:t>
            </a:r>
          </a:p>
          <a:p>
            <a:pPr lvl="1"/>
            <a:r>
              <a:rPr lang="en-US" b="1" dirty="0" smtClean="0">
                <a:solidFill>
                  <a:srgbClr val="FFC000"/>
                </a:solidFill>
                <a:latin typeface="Cambria Math" pitchFamily="18" charset="0"/>
                <a:ea typeface="Cambria Math" pitchFamily="18" charset="0"/>
              </a:rPr>
              <a:t>Vehicle </a:t>
            </a:r>
          </a:p>
          <a:p>
            <a:pPr lvl="1"/>
            <a:r>
              <a:rPr lang="en-US" b="1" dirty="0" smtClean="0">
                <a:solidFill>
                  <a:srgbClr val="FFC000"/>
                </a:solidFill>
                <a:latin typeface="Cambria Math" pitchFamily="18" charset="0"/>
                <a:ea typeface="Cambria Math" pitchFamily="18" charset="0"/>
              </a:rPr>
              <a:t>Cost</a:t>
            </a:r>
            <a:endParaRPr lang="en-US" b="1" dirty="0">
              <a:solidFill>
                <a:srgbClr val="FFC000"/>
              </a:solidFill>
              <a:latin typeface="Cambria Math" pitchFamily="18" charset="0"/>
              <a:ea typeface="Cambria Math"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Anaerobic Digester Facility Options </a:t>
            </a:r>
            <a:endParaRPr lang="en-US" dirty="0"/>
          </a:p>
        </p:txBody>
      </p:sp>
      <p:sp>
        <p:nvSpPr>
          <p:cNvPr id="3" name="Content Placeholder 2"/>
          <p:cNvSpPr>
            <a:spLocks noGrp="1"/>
          </p:cNvSpPr>
          <p:nvPr>
            <p:ph sz="quarter" idx="1"/>
          </p:nvPr>
        </p:nvSpPr>
        <p:spPr>
          <a:xfrm>
            <a:off x="457200" y="1676400"/>
            <a:ext cx="8229600" cy="4898136"/>
          </a:xfrm>
        </p:spPr>
        <p:txBody>
          <a:bodyPr vert="horz">
            <a:noAutofit/>
          </a:bodyPr>
          <a:lstStyle/>
          <a:p>
            <a:r>
              <a:rPr lang="en-US" b="1" dirty="0" smtClean="0">
                <a:solidFill>
                  <a:schemeClr val="accent1">
                    <a:lumMod val="50000"/>
                  </a:schemeClr>
                </a:solidFill>
                <a:latin typeface="Cambria Math" pitchFamily="18" charset="0"/>
                <a:ea typeface="Cambria Math" pitchFamily="18" charset="0"/>
              </a:rPr>
              <a:t>Types of AD that can be used</a:t>
            </a:r>
          </a:p>
          <a:p>
            <a:pPr lvl="1"/>
            <a:r>
              <a:rPr lang="en-US" b="1" dirty="0" smtClean="0">
                <a:solidFill>
                  <a:srgbClr val="FFC000"/>
                </a:solidFill>
                <a:latin typeface="Cambria Math" pitchFamily="18" charset="0"/>
                <a:ea typeface="Cambria Math" pitchFamily="18" charset="0"/>
              </a:rPr>
              <a:t>Batch, Continuous, Two Chamber</a:t>
            </a:r>
          </a:p>
          <a:p>
            <a:r>
              <a:rPr lang="en-US" b="1" dirty="0" smtClean="0">
                <a:solidFill>
                  <a:schemeClr val="accent1">
                    <a:lumMod val="50000"/>
                  </a:schemeClr>
                </a:solidFill>
                <a:latin typeface="Cambria Math" pitchFamily="18" charset="0"/>
                <a:ea typeface="Cambria Math" pitchFamily="18" charset="0"/>
              </a:rPr>
              <a:t>Pretreatment</a:t>
            </a:r>
          </a:p>
          <a:p>
            <a:pPr lvl="1"/>
            <a:r>
              <a:rPr lang="en-US" b="1" dirty="0" smtClean="0">
                <a:solidFill>
                  <a:srgbClr val="FFC000"/>
                </a:solidFill>
                <a:latin typeface="Cambria Math" pitchFamily="18" charset="0"/>
                <a:ea typeface="Cambria Math" pitchFamily="18" charset="0"/>
              </a:rPr>
              <a:t>Max AD performance</a:t>
            </a:r>
          </a:p>
          <a:p>
            <a:pPr lvl="1"/>
            <a:r>
              <a:rPr lang="en-US" b="1" dirty="0" smtClean="0">
                <a:solidFill>
                  <a:srgbClr val="FFC000"/>
                </a:solidFill>
                <a:latin typeface="Cambria Math" pitchFamily="18" charset="0"/>
                <a:ea typeface="Cambria Math" pitchFamily="18" charset="0"/>
              </a:rPr>
              <a:t>Odor issues</a:t>
            </a:r>
          </a:p>
          <a:p>
            <a:r>
              <a:rPr lang="en-US" b="1" dirty="0" smtClean="0">
                <a:solidFill>
                  <a:schemeClr val="accent1">
                    <a:lumMod val="50000"/>
                  </a:schemeClr>
                </a:solidFill>
                <a:latin typeface="Cambria Math" pitchFamily="18" charset="0"/>
                <a:ea typeface="Cambria Math" pitchFamily="18" charset="0"/>
              </a:rPr>
              <a:t>Processing</a:t>
            </a:r>
          </a:p>
          <a:p>
            <a:pPr lvl="1"/>
            <a:r>
              <a:rPr lang="en-US" b="1" dirty="0" smtClean="0">
                <a:solidFill>
                  <a:srgbClr val="FFC000"/>
                </a:solidFill>
                <a:latin typeface="Cambria Math" pitchFamily="18" charset="0"/>
                <a:ea typeface="Cambria Math" pitchFamily="18" charset="0"/>
              </a:rPr>
              <a:t>Construction and Operation Cost Estimates</a:t>
            </a:r>
          </a:p>
          <a:p>
            <a:pPr lvl="2"/>
            <a:r>
              <a:rPr lang="en-US" b="1" dirty="0" smtClean="0">
                <a:solidFill>
                  <a:schemeClr val="accent1">
                    <a:lumMod val="60000"/>
                    <a:lumOff val="40000"/>
                  </a:schemeClr>
                </a:solidFill>
                <a:latin typeface="Cambria Math" pitchFamily="18" charset="0"/>
                <a:ea typeface="Cambria Math" pitchFamily="18" charset="0"/>
              </a:rPr>
              <a:t>Facility design, water requirements</a:t>
            </a:r>
          </a:p>
          <a:p>
            <a:r>
              <a:rPr lang="en-US" b="1" dirty="0" smtClean="0">
                <a:solidFill>
                  <a:schemeClr val="accent1">
                    <a:lumMod val="50000"/>
                  </a:schemeClr>
                </a:solidFill>
                <a:latin typeface="Cambria Math" pitchFamily="18" charset="0"/>
                <a:ea typeface="Cambria Math" pitchFamily="18" charset="0"/>
              </a:rPr>
              <a:t>Post-treatment</a:t>
            </a:r>
          </a:p>
          <a:p>
            <a:pPr lvl="1"/>
            <a:r>
              <a:rPr lang="en-US" b="1" dirty="0" smtClean="0">
                <a:solidFill>
                  <a:srgbClr val="FFC000"/>
                </a:solidFill>
                <a:latin typeface="Cambria Math" pitchFamily="18" charset="0"/>
                <a:ea typeface="Cambria Math" pitchFamily="18" charset="0"/>
              </a:rPr>
              <a:t>Requirements to turn slurry into fertilizer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Anaerobic Digester Facility Energy Outputs</a:t>
            </a:r>
            <a:endParaRPr lang="en-US" dirty="0"/>
          </a:p>
        </p:txBody>
      </p:sp>
      <p:sp>
        <p:nvSpPr>
          <p:cNvPr id="3" name="Content Placeholder 2"/>
          <p:cNvSpPr>
            <a:spLocks noGrp="1"/>
          </p:cNvSpPr>
          <p:nvPr>
            <p:ph sz="quarter" idx="1"/>
          </p:nvPr>
        </p:nvSpPr>
        <p:spPr/>
        <p:txBody>
          <a:bodyPr vert="horz">
            <a:noAutofit/>
          </a:bodyPr>
          <a:lstStyle/>
          <a:p>
            <a:r>
              <a:rPr lang="en-US" sz="3200" b="1" dirty="0" smtClean="0">
                <a:solidFill>
                  <a:schemeClr val="accent1">
                    <a:lumMod val="50000"/>
                  </a:schemeClr>
                </a:solidFill>
                <a:latin typeface="Cambria Math" pitchFamily="18" charset="0"/>
                <a:ea typeface="Cambria Math" pitchFamily="18" charset="0"/>
              </a:rPr>
              <a:t>Methane </a:t>
            </a:r>
          </a:p>
          <a:p>
            <a:pPr lvl="1"/>
            <a:r>
              <a:rPr lang="en-US" b="1" dirty="0" smtClean="0">
                <a:solidFill>
                  <a:srgbClr val="FFC000"/>
                </a:solidFill>
                <a:latin typeface="Cambria Math" pitchFamily="18" charset="0"/>
                <a:ea typeface="Cambria Math" pitchFamily="18" charset="0"/>
              </a:rPr>
              <a:t>Production and Uses</a:t>
            </a:r>
          </a:p>
          <a:p>
            <a:r>
              <a:rPr lang="en-US" sz="3200" b="1" dirty="0" smtClean="0">
                <a:solidFill>
                  <a:schemeClr val="accent1">
                    <a:lumMod val="50000"/>
                  </a:schemeClr>
                </a:solidFill>
                <a:latin typeface="Cambria Math" pitchFamily="18" charset="0"/>
                <a:ea typeface="Cambria Math" pitchFamily="18" charset="0"/>
              </a:rPr>
              <a:t>Electricity</a:t>
            </a:r>
          </a:p>
          <a:p>
            <a:pPr lvl="1"/>
            <a:r>
              <a:rPr lang="en-US" b="1" dirty="0" smtClean="0">
                <a:solidFill>
                  <a:srgbClr val="FFC000"/>
                </a:solidFill>
                <a:latin typeface="Cambria Math" pitchFamily="18" charset="0"/>
                <a:ea typeface="Cambria Math" pitchFamily="18" charset="0"/>
              </a:rPr>
              <a:t>Conversion Efficiencies</a:t>
            </a:r>
          </a:p>
          <a:p>
            <a:pPr lvl="1"/>
            <a:r>
              <a:rPr lang="en-US" b="1" dirty="0" smtClean="0">
                <a:solidFill>
                  <a:srgbClr val="FFC000"/>
                </a:solidFill>
                <a:latin typeface="Cambria Math" pitchFamily="18" charset="0"/>
                <a:ea typeface="Cambria Math" pitchFamily="18" charset="0"/>
              </a:rPr>
              <a:t>Uses and Revenues</a:t>
            </a:r>
          </a:p>
          <a:p>
            <a:pPr lvl="1"/>
            <a:r>
              <a:rPr lang="en-US" b="1" dirty="0" smtClean="0">
                <a:solidFill>
                  <a:srgbClr val="FFC000"/>
                </a:solidFill>
                <a:latin typeface="Cambria Math" pitchFamily="18" charset="0"/>
                <a:ea typeface="Cambria Math" pitchFamily="18" charset="0"/>
              </a:rPr>
              <a:t>GRU</a:t>
            </a:r>
          </a:p>
          <a:p>
            <a:r>
              <a:rPr lang="en-US" sz="3200" b="1" dirty="0" smtClean="0">
                <a:solidFill>
                  <a:schemeClr val="accent1">
                    <a:lumMod val="50000"/>
                  </a:schemeClr>
                </a:solidFill>
                <a:latin typeface="Cambria Math" pitchFamily="18" charset="0"/>
                <a:ea typeface="Cambria Math" pitchFamily="18" charset="0"/>
              </a:rPr>
              <a:t>Wastewater</a:t>
            </a:r>
          </a:p>
          <a:p>
            <a:pPr lvl="1"/>
            <a:r>
              <a:rPr lang="en-US" b="1" dirty="0" smtClean="0">
                <a:solidFill>
                  <a:srgbClr val="FFC000"/>
                </a:solidFill>
                <a:latin typeface="Cambria Math" pitchFamily="18" charset="0"/>
                <a:ea typeface="Cambria Math" pitchFamily="18" charset="0"/>
              </a:rPr>
              <a:t>Potential Use</a:t>
            </a:r>
          </a:p>
          <a:p>
            <a:r>
              <a:rPr lang="en-US" sz="3200" b="1" dirty="0" smtClean="0">
                <a:solidFill>
                  <a:schemeClr val="accent1">
                    <a:lumMod val="50000"/>
                  </a:schemeClr>
                </a:solidFill>
                <a:latin typeface="Cambria Math" pitchFamily="18" charset="0"/>
                <a:ea typeface="Cambria Math" pitchFamily="18" charset="0"/>
              </a:rPr>
              <a:t>Nutrients/Sludge</a:t>
            </a:r>
          </a:p>
          <a:p>
            <a:pPr lvl="1"/>
            <a:r>
              <a:rPr lang="en-US" b="1" dirty="0" smtClean="0">
                <a:solidFill>
                  <a:srgbClr val="FFC000"/>
                </a:solidFill>
                <a:latin typeface="Cambria Math" pitchFamily="18" charset="0"/>
                <a:ea typeface="Cambria Math" pitchFamily="18" charset="0"/>
              </a:rPr>
              <a:t>Quality and Quantity of Nutrient Recovery</a:t>
            </a:r>
          </a:p>
          <a:p>
            <a:endParaRPr lang="en-US" sz="3200" b="1" dirty="0" smtClean="0">
              <a:solidFill>
                <a:schemeClr val="accent6">
                  <a:lumMod val="60000"/>
                  <a:lumOff val="40000"/>
                </a:schemeClr>
              </a:solidFill>
              <a:latin typeface="Cambria Math" pitchFamily="18" charset="0"/>
              <a:ea typeface="Cambria Math" pitchFamily="18" charset="0"/>
            </a:endParaRPr>
          </a:p>
          <a:p>
            <a:endParaRPr lang="en-US" sz="3200" b="1" dirty="0" smtClean="0">
              <a:solidFill>
                <a:schemeClr val="accent6">
                  <a:lumMod val="60000"/>
                  <a:lumOff val="40000"/>
                </a:schemeClr>
              </a:solidFill>
              <a:latin typeface="Cambria Math" pitchFamily="18" charset="0"/>
              <a:ea typeface="Cambria Math"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Siting</a:t>
            </a:r>
            <a:r>
              <a:rPr lang="en-US" dirty="0" smtClean="0"/>
              <a:t> of Anaerobic Digester</a:t>
            </a:r>
            <a:endParaRPr lang="en-US" dirty="0"/>
          </a:p>
        </p:txBody>
      </p:sp>
      <p:sp>
        <p:nvSpPr>
          <p:cNvPr id="3" name="Content Placeholder 2"/>
          <p:cNvSpPr>
            <a:spLocks noGrp="1"/>
          </p:cNvSpPr>
          <p:nvPr>
            <p:ph sz="quarter" idx="1"/>
          </p:nvPr>
        </p:nvSpPr>
        <p:spPr/>
        <p:txBody>
          <a:bodyPr vert="horz">
            <a:noAutofit/>
          </a:bodyPr>
          <a:lstStyle/>
          <a:p>
            <a:pPr>
              <a:lnSpc>
                <a:spcPct val="150000"/>
              </a:lnSpc>
            </a:pPr>
            <a:r>
              <a:rPr lang="en-US" sz="3200" b="1" dirty="0" smtClean="0">
                <a:solidFill>
                  <a:schemeClr val="accent1">
                    <a:lumMod val="50000"/>
                  </a:schemeClr>
                </a:solidFill>
                <a:latin typeface="Cambria Math" pitchFamily="18" charset="0"/>
                <a:ea typeface="Cambria Math" pitchFamily="18" charset="0"/>
              </a:rPr>
              <a:t>Strengths, weaknesses, opportunities and threats given at various development sites</a:t>
            </a:r>
          </a:p>
          <a:p>
            <a:pPr>
              <a:lnSpc>
                <a:spcPct val="150000"/>
              </a:lnSpc>
            </a:pPr>
            <a:r>
              <a:rPr lang="en-US" sz="3200" b="1" dirty="0" smtClean="0">
                <a:solidFill>
                  <a:schemeClr val="accent1">
                    <a:lumMod val="50000"/>
                  </a:schemeClr>
                </a:solidFill>
                <a:latin typeface="Cambria Math" pitchFamily="18" charset="0"/>
                <a:ea typeface="Cambria Math" pitchFamily="18" charset="0"/>
              </a:rPr>
              <a:t>Estimated Development Costs</a:t>
            </a:r>
          </a:p>
          <a:p>
            <a:pPr>
              <a:lnSpc>
                <a:spcPct val="150000"/>
              </a:lnSpc>
            </a:pPr>
            <a:r>
              <a:rPr lang="en-US" sz="3200" b="1" dirty="0" smtClean="0">
                <a:solidFill>
                  <a:schemeClr val="accent1">
                    <a:lumMod val="50000"/>
                  </a:schemeClr>
                </a:solidFill>
                <a:latin typeface="Cambria Math" pitchFamily="18" charset="0"/>
                <a:ea typeface="Cambria Math" pitchFamily="18" charset="0"/>
              </a:rPr>
              <a:t>Zoning Requirements</a:t>
            </a:r>
          </a:p>
          <a:p>
            <a:pPr>
              <a:lnSpc>
                <a:spcPct val="150000"/>
              </a:lnSpc>
            </a:pPr>
            <a:r>
              <a:rPr lang="en-US" sz="3200" b="1" dirty="0" smtClean="0">
                <a:solidFill>
                  <a:schemeClr val="accent1">
                    <a:lumMod val="50000"/>
                  </a:schemeClr>
                </a:solidFill>
                <a:latin typeface="Cambria Math" pitchFamily="18" charset="0"/>
                <a:ea typeface="Cambria Math" pitchFamily="18" charset="0"/>
              </a:rPr>
              <a:t>Permits</a:t>
            </a:r>
          </a:p>
          <a:p>
            <a:pPr>
              <a:buNone/>
            </a:pPr>
            <a:endParaRPr lang="en-US" sz="3200" b="1" dirty="0" smtClean="0">
              <a:solidFill>
                <a:schemeClr val="accent6">
                  <a:lumMod val="60000"/>
                  <a:lumOff val="40000"/>
                </a:schemeClr>
              </a:solidFill>
              <a:latin typeface="Cambria Math" pitchFamily="18" charset="0"/>
              <a:ea typeface="Cambria Math" pitchFamily="18" charset="0"/>
            </a:endParaRPr>
          </a:p>
        </p:txBody>
      </p:sp>
      <p:pic>
        <p:nvPicPr>
          <p:cNvPr id="14338" name="Picture 2" descr="http://www.onsitepowersystems.com/sitebuilder/images/Concept_Plant-303x240.jpg"/>
          <p:cNvPicPr>
            <a:picLocks noChangeAspect="1" noChangeArrowheads="1"/>
          </p:cNvPicPr>
          <p:nvPr/>
        </p:nvPicPr>
        <p:blipFill>
          <a:blip r:embed="rId3"/>
          <a:srcRect/>
          <a:stretch>
            <a:fillRect/>
          </a:stretch>
        </p:blipFill>
        <p:spPr bwMode="auto">
          <a:xfrm>
            <a:off x="5638800" y="4114800"/>
            <a:ext cx="2886075" cy="2286001"/>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483</TotalTime>
  <Words>743</Words>
  <Application>Microsoft Office PowerPoint</Application>
  <PresentationFormat>On-screen Show (4:3)</PresentationFormat>
  <Paragraphs>112</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Median</vt:lpstr>
      <vt:lpstr>Food Waste as a Commodity</vt:lpstr>
      <vt:lpstr>From Waste to Profit</vt:lpstr>
      <vt:lpstr>Project Objective</vt:lpstr>
      <vt:lpstr>Anaerobic Digestion</vt:lpstr>
      <vt:lpstr>Alachua County</vt:lpstr>
      <vt:lpstr>Collection and Transportation of Food Waste</vt:lpstr>
      <vt:lpstr>Anaerobic Digester Facility Options </vt:lpstr>
      <vt:lpstr>Anaerobic Digester Facility Energy Outputs</vt:lpstr>
      <vt:lpstr>Siting of Anaerobic Digester</vt:lpstr>
      <vt:lpstr>Revenue and Expense Review </vt:lpstr>
      <vt:lpstr>Local Community Benefits</vt:lpstr>
      <vt:lpstr>Opportunity for Growth</vt:lpstr>
      <vt:lpstr>Current Facilities </vt:lpstr>
      <vt:lpstr>POLICY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Waste as a Commodity</dc:title>
  <dc:creator>Christa Rummel</dc:creator>
  <cp:lastModifiedBy>Eric Layton</cp:lastModifiedBy>
  <cp:revision>5</cp:revision>
  <dcterms:created xsi:type="dcterms:W3CDTF">2009-07-27T18:44:42Z</dcterms:created>
  <dcterms:modified xsi:type="dcterms:W3CDTF">2009-10-13T01:39:40Z</dcterms:modified>
</cp:coreProperties>
</file>